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6"/>
  </p:notesMasterIdLst>
  <p:sldIdLst>
    <p:sldId id="263" r:id="rId2"/>
    <p:sldId id="262" r:id="rId3"/>
    <p:sldId id="268" r:id="rId4"/>
    <p:sldId id="264" r:id="rId5"/>
    <p:sldId id="267" r:id="rId6"/>
    <p:sldId id="269" r:id="rId7"/>
    <p:sldId id="273" r:id="rId8"/>
    <p:sldId id="271" r:id="rId9"/>
    <p:sldId id="270" r:id="rId10"/>
    <p:sldId id="272" r:id="rId11"/>
    <p:sldId id="274" r:id="rId12"/>
    <p:sldId id="275" r:id="rId13"/>
    <p:sldId id="276" r:id="rId14"/>
    <p:sldId id="277" r:id="rId15"/>
    <p:sldId id="279" r:id="rId16"/>
    <p:sldId id="282" r:id="rId17"/>
    <p:sldId id="283" r:id="rId18"/>
    <p:sldId id="284" r:id="rId19"/>
    <p:sldId id="285" r:id="rId20"/>
    <p:sldId id="286" r:id="rId21"/>
    <p:sldId id="288" r:id="rId22"/>
    <p:sldId id="287" r:id="rId23"/>
    <p:sldId id="289" r:id="rId24"/>
    <p:sldId id="26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547D2"/>
    <a:srgbClr val="1E2F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9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2018/12/1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2018/12/1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2018/12/1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2018/12/1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microsoft.com/office/2007/relationships/hdphoto" Target="../media/hdphoto1.wdp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3182" y="3154663"/>
            <a:ext cx="328808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200" b="1" dirty="0">
                <a:solidFill>
                  <a:schemeClr val="bg1"/>
                </a:solidFill>
              </a:rPr>
              <a:t>《</a:t>
            </a:r>
            <a:r>
              <a:rPr kumimoji="1" lang="zh-CN" altLang="en-US" sz="2200" b="1" dirty="0">
                <a:solidFill>
                  <a:schemeClr val="bg1"/>
                </a:solidFill>
              </a:rPr>
              <a:t>供应链需求预测赛题</a:t>
            </a:r>
            <a:r>
              <a:rPr kumimoji="1" lang="en-US" altLang="zh-CN" sz="2200" b="1" dirty="0">
                <a:solidFill>
                  <a:schemeClr val="bg1"/>
                </a:solidFill>
              </a:rPr>
              <a:t>》</a:t>
            </a:r>
            <a:endParaRPr kumimoji="1" lang="zh-CN" altLang="en-US" sz="2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9811" y="5609730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</a:rPr>
              <a:t>团队名称：</a:t>
            </a:r>
            <a:r>
              <a:rPr kumimoji="1" lang="zh-CN" altLang="en-US" sz="1400" dirty="0">
                <a:solidFill>
                  <a:schemeClr val="bg1"/>
                </a:solidFill>
              </a:rPr>
              <a:t>你们偷塔，我来团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079811" y="5842557"/>
            <a:ext cx="43140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</a:rPr>
              <a:t>团队成员：</a:t>
            </a:r>
            <a:r>
              <a:rPr kumimoji="1" lang="zh-CN" altLang="en-US" sz="1400" dirty="0">
                <a:solidFill>
                  <a:schemeClr val="bg1"/>
                </a:solidFill>
              </a:rPr>
              <a:t>张予琛，罗律，罗宾理，洪江水，朱丹青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079811" y="6091969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>
                <a:solidFill>
                  <a:schemeClr val="bg1"/>
                </a:solidFill>
              </a:rPr>
              <a:t>答辩人：</a:t>
            </a:r>
            <a:r>
              <a:rPr kumimoji="1" lang="zh-CN" altLang="en-US" sz="1400" dirty="0">
                <a:solidFill>
                  <a:schemeClr val="bg1"/>
                </a:solidFill>
              </a:rPr>
              <a:t>罗宾理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811" y="2937678"/>
            <a:ext cx="4501356" cy="8648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260926" y="243039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数据探索性分析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8AF486-C084-1549-8488-7A6089F68B7B}"/>
              </a:ext>
            </a:extLst>
          </p:cNvPr>
          <p:cNvSpPr txBox="1"/>
          <p:nvPr/>
        </p:nvSpPr>
        <p:spPr>
          <a:xfrm>
            <a:off x="4967601" y="229353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>
                <a:solidFill>
                  <a:schemeClr val="bg1"/>
                </a:solidFill>
              </a:rPr>
              <a:t>缺失值观测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8B60C7-2B7A-EE4D-AE99-DD7EC4BF4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0926" y="3104960"/>
            <a:ext cx="3136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318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44634" y="153742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特征工程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9E2948-9D66-7045-BC04-3B978019280B}"/>
              </a:ext>
            </a:extLst>
          </p:cNvPr>
          <p:cNvSpPr txBox="1"/>
          <p:nvPr/>
        </p:nvSpPr>
        <p:spPr>
          <a:xfrm>
            <a:off x="3084131" y="2965324"/>
            <a:ext cx="5250155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500" dirty="0">
                <a:solidFill>
                  <a:schemeClr val="bg1"/>
                </a:solidFill>
              </a:rPr>
              <a:t>特征加入的框架</a:t>
            </a:r>
            <a:endParaRPr kumimoji="1" lang="en-US" altLang="zh-CN" sz="2500" dirty="0">
              <a:solidFill>
                <a:schemeClr val="bg1"/>
              </a:solidFill>
            </a:endParaRPr>
          </a:p>
          <a:p>
            <a:pPr algn="ctr"/>
            <a:endParaRPr kumimoji="1" lang="en-US" altLang="zh-CN" sz="25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500" dirty="0">
                <a:solidFill>
                  <a:schemeClr val="bg1"/>
                </a:solidFill>
              </a:rPr>
              <a:t>1.</a:t>
            </a:r>
            <a:r>
              <a:rPr kumimoji="1" lang="zh-CN" altLang="en-US" sz="2500" dirty="0">
                <a:solidFill>
                  <a:schemeClr val="bg1"/>
                </a:solidFill>
              </a:rPr>
              <a:t>线下结果</a:t>
            </a:r>
            <a:r>
              <a:rPr kumimoji="1" lang="en-US" altLang="zh-CN" sz="2500" dirty="0">
                <a:solidFill>
                  <a:schemeClr val="bg1"/>
                </a:solidFill>
              </a:rPr>
              <a:t>(</a:t>
            </a:r>
            <a:r>
              <a:rPr kumimoji="1" lang="zh-CN" altLang="en-US" sz="2500" dirty="0">
                <a:solidFill>
                  <a:schemeClr val="bg1"/>
                </a:solidFill>
              </a:rPr>
              <a:t>留出法</a:t>
            </a:r>
            <a:r>
              <a:rPr kumimoji="1" lang="en-US" altLang="zh-CN" sz="25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kumimoji="1" lang="en-US" altLang="zh-CN" sz="2500" dirty="0">
                <a:solidFill>
                  <a:schemeClr val="bg1"/>
                </a:solidFill>
              </a:rPr>
              <a:t>2.</a:t>
            </a:r>
            <a:r>
              <a:rPr kumimoji="1" lang="zh-CN" altLang="en-US" sz="2500" dirty="0">
                <a:solidFill>
                  <a:schemeClr val="bg1"/>
                </a:solidFill>
              </a:rPr>
              <a:t>季节性判断</a:t>
            </a:r>
            <a:r>
              <a:rPr kumimoji="1" lang="en-US" altLang="zh-CN" sz="2500" dirty="0">
                <a:solidFill>
                  <a:schemeClr val="bg1"/>
                </a:solidFill>
              </a:rPr>
              <a:t>(LR</a:t>
            </a:r>
            <a:r>
              <a:rPr kumimoji="1" lang="zh-CN" altLang="en-US" sz="2500" dirty="0">
                <a:solidFill>
                  <a:schemeClr val="bg1"/>
                </a:solidFill>
              </a:rPr>
              <a:t>后系数与</a:t>
            </a:r>
            <a:r>
              <a:rPr kumimoji="1" lang="en-US" altLang="zh-CN" sz="2500" dirty="0" err="1">
                <a:solidFill>
                  <a:schemeClr val="bg1"/>
                </a:solidFill>
              </a:rPr>
              <a:t>corr</a:t>
            </a:r>
            <a:r>
              <a:rPr kumimoji="1" lang="zh-CN" altLang="en-US" sz="2500" dirty="0">
                <a:solidFill>
                  <a:schemeClr val="bg1"/>
                </a:solidFill>
              </a:rPr>
              <a:t>比对</a:t>
            </a:r>
            <a:r>
              <a:rPr kumimoji="1" lang="en-US" altLang="zh-CN" sz="2500" dirty="0">
                <a:solidFill>
                  <a:schemeClr val="bg1"/>
                </a:solidFill>
              </a:rPr>
              <a:t>)</a:t>
            </a:r>
          </a:p>
          <a:p>
            <a:pPr algn="ctr"/>
            <a:r>
              <a:rPr kumimoji="1" lang="en-US" altLang="zh-CN" sz="2500" dirty="0">
                <a:solidFill>
                  <a:schemeClr val="bg1"/>
                </a:solidFill>
              </a:rPr>
              <a:t>3.</a:t>
            </a:r>
            <a:r>
              <a:rPr kumimoji="1" lang="zh-CN" altLang="en-US" sz="2500" dirty="0">
                <a:solidFill>
                  <a:schemeClr val="bg1"/>
                </a:solidFill>
              </a:rPr>
              <a:t>模拟退火 </a:t>
            </a:r>
            <a:r>
              <a:rPr kumimoji="1" lang="en-US" altLang="zh-CN" sz="2500" dirty="0">
                <a:solidFill>
                  <a:schemeClr val="bg1"/>
                </a:solidFill>
              </a:rPr>
              <a:t>(</a:t>
            </a:r>
            <a:r>
              <a:rPr kumimoji="1" lang="zh-CN" altLang="en-US" sz="2500" dirty="0">
                <a:solidFill>
                  <a:schemeClr val="bg1"/>
                </a:solidFill>
              </a:rPr>
              <a:t>我自己的开源框架</a:t>
            </a:r>
            <a:r>
              <a:rPr kumimoji="1" lang="en-US" altLang="zh-CN" sz="2500" dirty="0">
                <a:solidFill>
                  <a:schemeClr val="bg1"/>
                </a:solidFill>
              </a:rPr>
              <a:t>)</a:t>
            </a:r>
            <a:endParaRPr kumimoji="1" lang="zh-CN" altLang="en-US" sz="25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620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B5818-D9F2-1442-88BC-1AEBF4452399}"/>
              </a:ext>
            </a:extLst>
          </p:cNvPr>
          <p:cNvSpPr txBox="1"/>
          <p:nvPr/>
        </p:nvSpPr>
        <p:spPr>
          <a:xfrm>
            <a:off x="3454366" y="2565778"/>
            <a:ext cx="52453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对时间序列进行卡尔曼滤波平滑 </a:t>
            </a:r>
            <a:r>
              <a:rPr kumimoji="1" lang="en-US" altLang="zh-CN" sz="2400" dirty="0">
                <a:solidFill>
                  <a:schemeClr val="bg1"/>
                </a:solidFill>
              </a:rPr>
              <a:t>5k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对时间序列进行快速傅里叶分析 </a:t>
            </a:r>
            <a:r>
              <a:rPr kumimoji="1" lang="en-US" altLang="zh-CN" sz="2400" dirty="0">
                <a:solidFill>
                  <a:schemeClr val="bg1"/>
                </a:solidFill>
              </a:rPr>
              <a:t>4k</a:t>
            </a:r>
            <a:r>
              <a:rPr kumimoji="1" lang="zh-CN" alt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2286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Goodsale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B5818-D9F2-1442-88BC-1AEBF4452399}"/>
              </a:ext>
            </a:extLst>
          </p:cNvPr>
          <p:cNvSpPr txBox="1"/>
          <p:nvPr/>
        </p:nvSpPr>
        <p:spPr>
          <a:xfrm>
            <a:off x="3666762" y="2641182"/>
            <a:ext cx="43252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按周</a:t>
            </a:r>
            <a:r>
              <a:rPr kumimoji="1" lang="en-US" altLang="zh-CN" sz="2400" dirty="0" err="1">
                <a:solidFill>
                  <a:schemeClr val="bg1"/>
                </a:solidFill>
              </a:rPr>
              <a:t>groupby</a:t>
            </a:r>
            <a:r>
              <a:rPr kumimoji="1" lang="zh-CN" altLang="en-US" sz="2400" dirty="0">
                <a:solidFill>
                  <a:schemeClr val="bg1"/>
                </a:solidFill>
              </a:rPr>
              <a:t>后每周销量累加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累加的原因是</a:t>
            </a:r>
            <a:r>
              <a:rPr kumimoji="1" lang="en-US" altLang="zh-CN" sz="1600" dirty="0">
                <a:solidFill>
                  <a:schemeClr val="bg1"/>
                </a:solidFill>
              </a:rPr>
              <a:t>0</a:t>
            </a:r>
            <a:r>
              <a:rPr kumimoji="1" lang="zh-CN" altLang="en-US" sz="1600" dirty="0">
                <a:solidFill>
                  <a:schemeClr val="bg1"/>
                </a:solidFill>
              </a:rPr>
              <a:t>值太多，无法很好的刻画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B41DD6-E824-EF4C-B748-1503E5B8539C}"/>
              </a:ext>
            </a:extLst>
          </p:cNvPr>
          <p:cNvSpPr txBox="1"/>
          <p:nvPr/>
        </p:nvSpPr>
        <p:spPr>
          <a:xfrm>
            <a:off x="4300749" y="4022843"/>
            <a:ext cx="305724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价格的变化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如真实价格和原始价格的均值差</a:t>
            </a:r>
          </a:p>
        </p:txBody>
      </p:sp>
    </p:spTree>
    <p:extLst>
      <p:ext uri="{BB962C8B-B14F-4D97-AF65-F5344CB8AC3E}">
        <p14:creationId xmlns:p14="http://schemas.microsoft.com/office/powerpoint/2010/main" val="4251493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000" dirty="0" err="1">
                <a:solidFill>
                  <a:schemeClr val="bg1"/>
                </a:solidFill>
              </a:rPr>
              <a:t>Goodsdaily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E3B5818-D9F2-1442-88BC-1AEBF4452399}"/>
              </a:ext>
            </a:extLst>
          </p:cNvPr>
          <p:cNvSpPr txBox="1"/>
          <p:nvPr/>
        </p:nvSpPr>
        <p:spPr>
          <a:xfrm>
            <a:off x="4993251" y="2197290"/>
            <a:ext cx="167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开售日期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5B41DD6-E824-EF4C-B748-1503E5B8539C}"/>
              </a:ext>
            </a:extLst>
          </p:cNvPr>
          <p:cNvSpPr txBox="1"/>
          <p:nvPr/>
        </p:nvSpPr>
        <p:spPr>
          <a:xfrm>
            <a:off x="2699358" y="3497063"/>
            <a:ext cx="626004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统计特征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</a:rPr>
              <a:t>如商品每周点击的和 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groupby</a:t>
            </a:r>
            <a:r>
              <a:rPr kumimoji="1" lang="en-US" altLang="zh-CN" sz="1600" dirty="0">
                <a:solidFill>
                  <a:schemeClr val="bg1"/>
                </a:solidFill>
              </a:rPr>
              <a:t>([‘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sku_Id’,’week</a:t>
            </a:r>
            <a:r>
              <a:rPr kumimoji="1" lang="en-US" altLang="zh-CN" sz="1600" dirty="0">
                <a:solidFill>
                  <a:schemeClr val="bg1"/>
                </a:solidFill>
              </a:rPr>
              <a:t>’])[‘</a:t>
            </a:r>
            <a:r>
              <a:rPr kumimoji="1" lang="en-US" altLang="zh-CN" sz="1600" dirty="0" err="1">
                <a:solidFill>
                  <a:schemeClr val="bg1"/>
                </a:solidFill>
              </a:rPr>
              <a:t>goods_click</a:t>
            </a:r>
            <a:r>
              <a:rPr kumimoji="1" lang="en-US" altLang="zh-CN" sz="1600" dirty="0">
                <a:solidFill>
                  <a:schemeClr val="bg1"/>
                </a:solidFill>
              </a:rPr>
              <a:t>’].sum()</a:t>
            </a:r>
            <a:endParaRPr kumimoji="1"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9817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000" dirty="0" err="1">
                <a:solidFill>
                  <a:schemeClr val="bg1"/>
                </a:solidFill>
              </a:rPr>
              <a:t>Goodsinfo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67AA4E-033B-224E-BFA3-32F72C4A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260" y="3046389"/>
            <a:ext cx="112268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47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叠加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92A0DA-521D-3748-8CD4-8DCB7C67A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21409"/>
            <a:ext cx="12192000" cy="2342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6A73E4A-4BF6-6B44-91EB-7B4653BCC38B}"/>
              </a:ext>
            </a:extLst>
          </p:cNvPr>
          <p:cNvSpPr txBox="1"/>
          <p:nvPr/>
        </p:nvSpPr>
        <p:spPr>
          <a:xfrm>
            <a:off x="4352047" y="2052077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大量构造叠加特征合值特征</a:t>
            </a:r>
          </a:p>
        </p:txBody>
      </p:sp>
    </p:spTree>
    <p:extLst>
      <p:ext uri="{BB962C8B-B14F-4D97-AF65-F5344CB8AC3E}">
        <p14:creationId xmlns:p14="http://schemas.microsoft.com/office/powerpoint/2010/main" val="2677843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规则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A73E4A-4BF6-6B44-91EB-7B4653BCC38B}"/>
              </a:ext>
            </a:extLst>
          </p:cNvPr>
          <p:cNvSpPr txBox="1"/>
          <p:nvPr/>
        </p:nvSpPr>
        <p:spPr>
          <a:xfrm>
            <a:off x="3751546" y="2147093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根据时间衰减，由于我们是</a:t>
            </a:r>
            <a:r>
              <a:rPr kumimoji="1" lang="en-US" altLang="zh-CN" dirty="0">
                <a:solidFill>
                  <a:schemeClr val="bg1"/>
                </a:solidFill>
              </a:rPr>
              <a:t>8-5</a:t>
            </a:r>
            <a:r>
              <a:rPr kumimoji="1" lang="zh-CN" altLang="en-US" dirty="0">
                <a:solidFill>
                  <a:schemeClr val="bg1"/>
                </a:solidFill>
              </a:rPr>
              <a:t>的预测框架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故选取</a:t>
            </a:r>
            <a:r>
              <a:rPr kumimoji="1" lang="en-US" altLang="zh-CN" dirty="0">
                <a:solidFill>
                  <a:schemeClr val="bg1"/>
                </a:solidFill>
              </a:rPr>
              <a:t>7+6-7-6-5-4-3-2-1</a:t>
            </a:r>
            <a:r>
              <a:rPr kumimoji="1" lang="zh-CN" altLang="en-US" dirty="0">
                <a:solidFill>
                  <a:schemeClr val="bg1"/>
                </a:solidFill>
              </a:rPr>
              <a:t>的权值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82021-226B-0441-BB78-1A47A0BDB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3424"/>
            <a:ext cx="12192000" cy="127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625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特征工程</a:t>
            </a:r>
            <a:endParaRPr kumimoji="1" lang="en-US" altLang="zh-CN" sz="40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Trick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CA30E-F125-974D-A41C-74FABAE5D101}"/>
              </a:ext>
            </a:extLst>
          </p:cNvPr>
          <p:cNvSpPr txBox="1"/>
          <p:nvPr/>
        </p:nvSpPr>
        <p:spPr>
          <a:xfrm>
            <a:off x="4531584" y="1736807"/>
            <a:ext cx="3595856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远期模式的学习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1900" dirty="0">
                <a:solidFill>
                  <a:schemeClr val="bg1"/>
                </a:solidFill>
              </a:rPr>
              <a:t>划分方式不同构造远期信息特征</a:t>
            </a:r>
            <a:endParaRPr kumimoji="1" lang="en-US" altLang="zh-CN" sz="1900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44784-FF01-F24D-A4C8-811404C821FA}"/>
              </a:ext>
            </a:extLst>
          </p:cNvPr>
          <p:cNvSpPr txBox="1"/>
          <p:nvPr/>
        </p:nvSpPr>
        <p:spPr>
          <a:xfrm>
            <a:off x="4531583" y="3294926"/>
            <a:ext cx="3352200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 拟合残差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1900" dirty="0">
                <a:solidFill>
                  <a:schemeClr val="bg1"/>
                </a:solidFill>
              </a:rPr>
              <a:t>预训练结果后，将其当做特征</a:t>
            </a:r>
            <a:endParaRPr kumimoji="1" lang="en-US" altLang="zh-CN" sz="19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5A8F233-E246-6B4F-8791-68838438D3C6}"/>
              </a:ext>
            </a:extLst>
          </p:cNvPr>
          <p:cNvSpPr txBox="1"/>
          <p:nvPr/>
        </p:nvSpPr>
        <p:spPr>
          <a:xfrm>
            <a:off x="4531583" y="4693196"/>
            <a:ext cx="4570482" cy="11233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</a:rPr>
              <a:t> 不调参</a:t>
            </a:r>
            <a:endParaRPr kumimoji="1" lang="en-US" altLang="zh-CN" sz="2400" dirty="0">
              <a:solidFill>
                <a:schemeClr val="bg1"/>
              </a:solidFill>
            </a:endParaRP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r>
              <a:rPr kumimoji="1" lang="zh-CN" altLang="en-US" sz="1900" dirty="0">
                <a:solidFill>
                  <a:schemeClr val="bg1"/>
                </a:solidFill>
              </a:rPr>
              <a:t>大量使用祖传参数，不针对线上进行微调</a:t>
            </a:r>
            <a:endParaRPr kumimoji="1" lang="en-US" altLang="zh-CN" sz="1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861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44634" y="153742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模型选择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C9E2948-9D66-7045-BC04-3B978019280B}"/>
              </a:ext>
            </a:extLst>
          </p:cNvPr>
          <p:cNvSpPr txBox="1"/>
          <p:nvPr/>
        </p:nvSpPr>
        <p:spPr>
          <a:xfrm>
            <a:off x="4744634" y="3147861"/>
            <a:ext cx="172354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>
                <a:solidFill>
                  <a:schemeClr val="bg1"/>
                </a:solidFill>
              </a:rPr>
              <a:t>单模型！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DD12EE2-7B24-CD4E-ADC2-E586F13CAFBA}"/>
              </a:ext>
            </a:extLst>
          </p:cNvPr>
          <p:cNvSpPr txBox="1"/>
          <p:nvPr/>
        </p:nvSpPr>
        <p:spPr>
          <a:xfrm>
            <a:off x="4744633" y="4055553"/>
            <a:ext cx="21082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>
                <a:solidFill>
                  <a:schemeClr val="bg1"/>
                </a:solidFill>
              </a:rPr>
              <a:t>单模型！！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34D6E89-B153-9643-A568-E20AE6DF996F}"/>
              </a:ext>
            </a:extLst>
          </p:cNvPr>
          <p:cNvSpPr txBox="1"/>
          <p:nvPr/>
        </p:nvSpPr>
        <p:spPr>
          <a:xfrm>
            <a:off x="4744633" y="4963245"/>
            <a:ext cx="24929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000" dirty="0">
                <a:solidFill>
                  <a:schemeClr val="bg1"/>
                </a:solidFill>
              </a:rPr>
              <a:t>单模型！！！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8294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44634" y="153742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团队选手简介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72F6439-378A-7548-B266-E0EAC6901444}"/>
              </a:ext>
            </a:extLst>
          </p:cNvPr>
          <p:cNvSpPr txBox="1"/>
          <p:nvPr/>
        </p:nvSpPr>
        <p:spPr>
          <a:xfrm>
            <a:off x="9887782" y="5219938"/>
            <a:ext cx="21980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队员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洪江水 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Simula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研究所 博一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9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篇论文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(EI/IEEE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等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 algn="ctr"/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6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项专利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DA1880A-1EDF-AD4C-A387-76A9BA8D5978}"/>
              </a:ext>
            </a:extLst>
          </p:cNvPr>
          <p:cNvSpPr/>
          <p:nvPr/>
        </p:nvSpPr>
        <p:spPr>
          <a:xfrm>
            <a:off x="533669" y="5210294"/>
            <a:ext cx="2069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队长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张予琛 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中南大学 研二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国家电投轮机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Top2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F441871-7343-B34C-8467-5E443310AFBB}"/>
              </a:ext>
            </a:extLst>
          </p:cNvPr>
          <p:cNvSpPr/>
          <p:nvPr/>
        </p:nvSpPr>
        <p:spPr>
          <a:xfrm>
            <a:off x="2939168" y="5219938"/>
            <a:ext cx="20698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队员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罗律 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中南大学 研二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国家电投轮机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Top2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15F9BD3-C025-2B47-8B4A-26F3E65D56B0}"/>
              </a:ext>
            </a:extLst>
          </p:cNvPr>
          <p:cNvSpPr/>
          <p:nvPr/>
        </p:nvSpPr>
        <p:spPr>
          <a:xfrm>
            <a:off x="4892776" y="5231368"/>
            <a:ext cx="309584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队员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罗宾理 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中南大学 大三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KDD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Top1/IJCAI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Top3</a:t>
            </a: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风机预警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Top2/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智能制造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Top2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EE2D69-7800-5246-9BDF-B91FEAFC683F}"/>
              </a:ext>
            </a:extLst>
          </p:cNvPr>
          <p:cNvSpPr/>
          <p:nvPr/>
        </p:nvSpPr>
        <p:spPr>
          <a:xfrm>
            <a:off x="7778696" y="5241012"/>
            <a:ext cx="209544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队员</a:t>
            </a:r>
            <a:r>
              <a:rPr kumimoji="1" lang="en-US" altLang="zh-CN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朱丹青 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华中科技大学 研二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>
                    <a:lumMod val="85000"/>
                  </a:schemeClr>
                </a:solidFill>
              </a:rPr>
              <a:t>阿里巴巴实习生</a:t>
            </a:r>
            <a:endParaRPr kumimoji="1" lang="en-US" altLang="zh-CN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F24F77E-794B-864E-BAA0-F2F763340B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3079624"/>
            <a:ext cx="1339850" cy="18990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043036-C220-D74E-AE0E-7C2A6A734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30124" y="3079624"/>
            <a:ext cx="1262465" cy="189909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19E2A3-0168-1E4D-B147-4FD13B961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950" y="3079624"/>
            <a:ext cx="1403560" cy="18990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D5E4E2-1E61-3940-91F8-E4B0E4080C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69241" y="3079624"/>
            <a:ext cx="1349080" cy="18990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88363DE-B944-F347-8F16-BC7344D7C7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69597" y="3079624"/>
            <a:ext cx="1409004" cy="189909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4" grpId="0"/>
      <p:bldP spid="2" grpId="0"/>
      <p:bldP spid="3" grpId="0"/>
      <p:bldP spid="4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模型选择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CA30E-F125-974D-A41C-74FABAE5D101}"/>
              </a:ext>
            </a:extLst>
          </p:cNvPr>
          <p:cNvSpPr txBox="1"/>
          <p:nvPr/>
        </p:nvSpPr>
        <p:spPr>
          <a:xfrm>
            <a:off x="3800064" y="1534925"/>
            <a:ext cx="423071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1.Ridge/Lasso/LR</a:t>
            </a: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MinMaxScaler&gt;</a:t>
            </a:r>
            <a:r>
              <a:rPr kumimoji="1" lang="en-US" altLang="zh-CN" dirty="0" err="1">
                <a:solidFill>
                  <a:schemeClr val="bg1"/>
                </a:solidFill>
              </a:rPr>
              <a:t>StandScaler</a:t>
            </a:r>
            <a:r>
              <a:rPr kumimoji="1" lang="zh-CN" altLang="en-US" dirty="0">
                <a:solidFill>
                  <a:schemeClr val="bg1"/>
                </a:solidFill>
              </a:rPr>
              <a:t>，线上</a:t>
            </a:r>
            <a:r>
              <a:rPr kumimoji="1" lang="en-US" altLang="zh-CN" dirty="0">
                <a:solidFill>
                  <a:schemeClr val="bg1"/>
                </a:solidFill>
              </a:rPr>
              <a:t>Top6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44784-FF01-F24D-A4C8-811404C821FA}"/>
              </a:ext>
            </a:extLst>
          </p:cNvPr>
          <p:cNvSpPr txBox="1"/>
          <p:nvPr/>
        </p:nvSpPr>
        <p:spPr>
          <a:xfrm>
            <a:off x="2914153" y="2991333"/>
            <a:ext cx="6272872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2.Xgboost/Lightgbm</a:t>
            </a: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400" dirty="0" err="1">
                <a:solidFill>
                  <a:schemeClr val="bg1"/>
                </a:solidFill>
              </a:rPr>
              <a:t>Xgb</a:t>
            </a:r>
            <a:r>
              <a:rPr kumimoji="1" lang="zh-CN" altLang="en-US" sz="2400" dirty="0">
                <a:solidFill>
                  <a:schemeClr val="bg1"/>
                </a:solidFill>
              </a:rPr>
              <a:t>更准确，为了更好的解释性，</a:t>
            </a:r>
            <a:r>
              <a:rPr kumimoji="1" lang="zh-CN" altLang="en-US" sz="3000" dirty="0">
                <a:solidFill>
                  <a:schemeClr val="bg1"/>
                </a:solidFill>
              </a:rPr>
              <a:t>单模型！</a:t>
            </a:r>
            <a:endParaRPr kumimoji="1" lang="en-US" altLang="zh-CN" sz="3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48B5C-1844-214B-8878-7E24D0948BB7}"/>
              </a:ext>
            </a:extLst>
          </p:cNvPr>
          <p:cNvSpPr txBox="1"/>
          <p:nvPr/>
        </p:nvSpPr>
        <p:spPr>
          <a:xfrm>
            <a:off x="3599945" y="4518107"/>
            <a:ext cx="46309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3.Seq2Seq</a:t>
            </a: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400" dirty="0">
                <a:solidFill>
                  <a:schemeClr val="bg1"/>
                </a:solidFill>
              </a:rPr>
              <a:t>单模型</a:t>
            </a:r>
            <a:r>
              <a:rPr kumimoji="1" lang="en-US" altLang="zh-CN" sz="2400" dirty="0">
                <a:solidFill>
                  <a:schemeClr val="bg1"/>
                </a:solidFill>
              </a:rPr>
              <a:t>Top4,</a:t>
            </a:r>
            <a:r>
              <a:rPr kumimoji="1" lang="zh-CN" altLang="en-US" sz="2400" dirty="0">
                <a:solidFill>
                  <a:schemeClr val="bg1"/>
                </a:solidFill>
              </a:rPr>
              <a:t>效率低，不适用生产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3333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711120" y="25668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模型选择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CA30E-F125-974D-A41C-74FABAE5D101}"/>
              </a:ext>
            </a:extLst>
          </p:cNvPr>
          <p:cNvSpPr txBox="1"/>
          <p:nvPr/>
        </p:nvSpPr>
        <p:spPr>
          <a:xfrm>
            <a:off x="4600164" y="1428197"/>
            <a:ext cx="263405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1.Ridge/Lasso/LR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0.17s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44784-FF01-F24D-A4C8-811404C821FA}"/>
              </a:ext>
            </a:extLst>
          </p:cNvPr>
          <p:cNvSpPr txBox="1"/>
          <p:nvPr/>
        </p:nvSpPr>
        <p:spPr>
          <a:xfrm>
            <a:off x="4588490" y="2991333"/>
            <a:ext cx="29241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2.Xgboost/Lightgbm</a:t>
            </a:r>
          </a:p>
          <a:p>
            <a:pPr algn="ctr"/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1.38s</a:t>
            </a:r>
            <a:endParaRPr kumimoji="1" lang="en-US" altLang="zh-CN" sz="3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A48B5C-1844-214B-8878-7E24D0948BB7}"/>
              </a:ext>
            </a:extLst>
          </p:cNvPr>
          <p:cNvSpPr txBox="1"/>
          <p:nvPr/>
        </p:nvSpPr>
        <p:spPr>
          <a:xfrm>
            <a:off x="5196028" y="4646802"/>
            <a:ext cx="1709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3.Seq2Seq</a:t>
            </a:r>
          </a:p>
          <a:p>
            <a:endParaRPr kumimoji="1" lang="en-US" altLang="zh-CN" sz="2400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sz="2400" dirty="0">
                <a:solidFill>
                  <a:schemeClr val="bg1"/>
                </a:solidFill>
              </a:rPr>
              <a:t>38.7s</a:t>
            </a:r>
          </a:p>
        </p:txBody>
      </p:sp>
    </p:spTree>
    <p:extLst>
      <p:ext uri="{BB962C8B-B14F-4D97-AF65-F5344CB8AC3E}">
        <p14:creationId xmlns:p14="http://schemas.microsoft.com/office/powerpoint/2010/main" val="27933394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875428" y="61101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参赛总结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BCA30E-F125-974D-A41C-74FABAE5D101}"/>
              </a:ext>
            </a:extLst>
          </p:cNvPr>
          <p:cNvSpPr txBox="1"/>
          <p:nvPr/>
        </p:nvSpPr>
        <p:spPr>
          <a:xfrm>
            <a:off x="3742914" y="2491187"/>
            <a:ext cx="5365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可复用、轻量级、工业级的运行框架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44784-FF01-F24D-A4C8-811404C821FA}"/>
              </a:ext>
            </a:extLst>
          </p:cNvPr>
          <p:cNvSpPr txBox="1"/>
          <p:nvPr/>
        </p:nvSpPr>
        <p:spPr>
          <a:xfrm>
            <a:off x="3742914" y="4319446"/>
            <a:ext cx="5040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单模型的高解释性，对</a:t>
            </a:r>
            <a:r>
              <a:rPr kumimoji="1" lang="en-US" altLang="zh-CN" sz="2400" dirty="0">
                <a:solidFill>
                  <a:schemeClr val="bg1"/>
                </a:solidFill>
              </a:rPr>
              <a:t>BI</a:t>
            </a:r>
            <a:r>
              <a:rPr kumimoji="1" lang="zh-CN" altLang="en-US" sz="2400" dirty="0">
                <a:solidFill>
                  <a:schemeClr val="bg1"/>
                </a:solidFill>
              </a:rPr>
              <a:t>的友好性</a:t>
            </a:r>
            <a:endParaRPr kumimoji="1" lang="en-US" altLang="zh-CN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6593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875428" y="611017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参赛总结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044784-FF01-F24D-A4C8-811404C821FA}"/>
              </a:ext>
            </a:extLst>
          </p:cNvPr>
          <p:cNvSpPr txBox="1"/>
          <p:nvPr/>
        </p:nvSpPr>
        <p:spPr>
          <a:xfrm>
            <a:off x="4188684" y="3210736"/>
            <a:ext cx="49536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>
                    <a:lumMod val="85000"/>
                  </a:schemeClr>
                </a:solidFill>
                <a:latin typeface="yuweij Medium" panose="02000603000000000000" pitchFamily="2" charset="-122"/>
                <a:ea typeface="yuweij Medium" panose="02000603000000000000" pitchFamily="2" charset="-122"/>
              </a:rPr>
              <a:t>知行合一，经世致用。</a:t>
            </a:r>
            <a:endParaRPr kumimoji="1" lang="en-US" altLang="zh-CN" sz="4000" dirty="0">
              <a:solidFill>
                <a:schemeClr val="bg1">
                  <a:lumMod val="85000"/>
                </a:schemeClr>
              </a:solidFill>
              <a:latin typeface="yuweij Medium" panose="02000603000000000000" pitchFamily="2" charset="-122"/>
              <a:ea typeface="yuweij Medium" panose="02000603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BBFBEF-0D84-E749-9124-E91EF8FE789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3000"/>
          </a:blip>
          <a:stretch>
            <a:fillRect/>
          </a:stretch>
        </p:blipFill>
        <p:spPr>
          <a:xfrm>
            <a:off x="2260600" y="2739179"/>
            <a:ext cx="16129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3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824717" y="2708244"/>
            <a:ext cx="4367284" cy="1514902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2708244"/>
            <a:ext cx="7824716" cy="1514902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3900" y="2995606"/>
            <a:ext cx="39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933900" y="3720455"/>
            <a:ext cx="39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YOUR WATCHING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95451" y="3505012"/>
            <a:ext cx="6129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CCF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BDCI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大数据与计算智能大赛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2018.12.01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99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44634" y="153742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赛题简介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F86A285-A5F9-E948-82EE-6962178C5B2C}"/>
              </a:ext>
            </a:extLst>
          </p:cNvPr>
          <p:cNvSpPr txBox="1"/>
          <p:nvPr/>
        </p:nvSpPr>
        <p:spPr>
          <a:xfrm>
            <a:off x="3926175" y="307962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电商产业链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提前准备货物</a:t>
            </a:r>
            <a:r>
              <a:rPr kumimoji="1" lang="en-US" altLang="zh-CN" dirty="0">
                <a:solidFill>
                  <a:schemeClr val="bg1"/>
                </a:solidFill>
              </a:rPr>
              <a:t>-</a:t>
            </a:r>
            <a:r>
              <a:rPr kumimoji="1" lang="zh-CN" altLang="en-US" dirty="0">
                <a:solidFill>
                  <a:schemeClr val="bg1"/>
                </a:solidFill>
              </a:rPr>
              <a:t>降低物流时间</a:t>
            </a:r>
            <a:endParaRPr kumimoji="1" lang="en-US" altLang="zh-CN" dirty="0">
              <a:solidFill>
                <a:schemeClr val="bg1"/>
              </a:solidFill>
            </a:endParaRPr>
          </a:p>
          <a:p>
            <a:r>
              <a:rPr kumimoji="1" lang="zh-CN" altLang="en-US" dirty="0">
                <a:solidFill>
                  <a:schemeClr val="bg1"/>
                </a:solidFill>
              </a:rPr>
              <a:t>大国竞争力，一带一路战略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C38A28A-7B2C-E041-A971-9D37CAE99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1260" y="3874932"/>
            <a:ext cx="9964420" cy="15763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00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4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6CD01B2-BAC5-E149-B3E6-DD7CD7E0F239}"/>
              </a:ext>
            </a:extLst>
          </p:cNvPr>
          <p:cNvSpPr txBox="1"/>
          <p:nvPr/>
        </p:nvSpPr>
        <p:spPr>
          <a:xfrm>
            <a:off x="5509260" y="6858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数据字段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B39911-D488-5847-A69F-BF9EA497F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258" y="1236980"/>
            <a:ext cx="11430000" cy="4864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EC73D9-3B57-DF4B-A48B-713EBA7E7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278" y="1236980"/>
            <a:ext cx="8985250" cy="51257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2BA6F59-49C3-4E4F-924E-3A79F1EB0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1263650"/>
            <a:ext cx="11112500" cy="4330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F75D593-6224-2844-BCD6-722EA54E4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050" y="2305050"/>
            <a:ext cx="11137900" cy="2247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BA1F27C-32A5-6D44-BDFB-EDE82830C6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350" y="1289050"/>
            <a:ext cx="11163300" cy="4279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833270-3965-DA46-A912-3A76300257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54" y="1584973"/>
            <a:ext cx="11137900" cy="27432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1074057-773C-4E4E-9E23-CF7404240F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2603500"/>
            <a:ext cx="3327400" cy="165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517409" y="39578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几个初步想法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8AF486-C084-1549-8488-7A6089F68B7B}"/>
              </a:ext>
            </a:extLst>
          </p:cNvPr>
          <p:cNvSpPr txBox="1"/>
          <p:nvPr/>
        </p:nvSpPr>
        <p:spPr>
          <a:xfrm>
            <a:off x="4235280" y="1978931"/>
            <a:ext cx="3826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按表中所给的信息量排序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C678CD-862D-6746-A4CF-5F127548FE31}"/>
              </a:ext>
            </a:extLst>
          </p:cNvPr>
          <p:cNvSpPr txBox="1"/>
          <p:nvPr/>
        </p:nvSpPr>
        <p:spPr>
          <a:xfrm>
            <a:off x="4737821" y="2743823"/>
            <a:ext cx="28216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销量与销量最相关</a:t>
            </a:r>
            <a:endParaRPr kumimoji="1" lang="en-US" altLang="zh-CN" sz="2000" dirty="0">
              <a:solidFill>
                <a:schemeClr val="bg1"/>
              </a:solidFill>
            </a:endParaRPr>
          </a:p>
          <a:p>
            <a:pPr algn="ctr"/>
            <a:endParaRPr kumimoji="1" lang="en-US" altLang="zh-CN" sz="2000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sz="2000" dirty="0">
                <a:solidFill>
                  <a:schemeClr val="bg1"/>
                </a:solidFill>
              </a:rPr>
              <a:t>故首先观察</a:t>
            </a:r>
            <a:r>
              <a:rPr kumimoji="1" lang="en-US" altLang="zh-CN" sz="2000" dirty="0">
                <a:solidFill>
                  <a:schemeClr val="bg1"/>
                </a:solidFill>
              </a:rPr>
              <a:t>Goodsale</a:t>
            </a:r>
            <a:r>
              <a:rPr kumimoji="1" lang="zh-CN" altLang="en-US" sz="2000" dirty="0">
                <a:solidFill>
                  <a:schemeClr val="bg1"/>
                </a:solidFill>
              </a:rPr>
              <a:t>表</a:t>
            </a:r>
            <a:endParaRPr kumimoji="1"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51FBC9-ACAE-A64C-A671-1DABA4AAB112}"/>
              </a:ext>
            </a:extLst>
          </p:cNvPr>
          <p:cNvSpPr txBox="1"/>
          <p:nvPr/>
        </p:nvSpPr>
        <p:spPr>
          <a:xfrm>
            <a:off x="4235280" y="4062713"/>
            <a:ext cx="4416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用户画像</a:t>
            </a:r>
            <a:r>
              <a:rPr kumimoji="1" lang="en-US" altLang="zh-CN" sz="2400" dirty="0">
                <a:solidFill>
                  <a:schemeClr val="bg1"/>
                </a:solidFill>
              </a:rPr>
              <a:t>/</a:t>
            </a:r>
            <a:r>
              <a:rPr kumimoji="1" lang="zh-CN" altLang="en-US" sz="2400" dirty="0">
                <a:solidFill>
                  <a:schemeClr val="bg1"/>
                </a:solidFill>
              </a:rPr>
              <a:t>商品画像</a:t>
            </a:r>
            <a:r>
              <a:rPr kumimoji="1" lang="en-US" altLang="zh-CN" sz="2400" dirty="0">
                <a:solidFill>
                  <a:schemeClr val="bg1"/>
                </a:solidFill>
              </a:rPr>
              <a:t>/</a:t>
            </a:r>
            <a:r>
              <a:rPr kumimoji="1" lang="zh-CN" altLang="en-US" sz="2400" dirty="0">
                <a:solidFill>
                  <a:schemeClr val="bg1"/>
                </a:solidFill>
              </a:rPr>
              <a:t>季度画像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B40A80-C98A-BB4E-92C6-1E5D4A4B8C26}"/>
              </a:ext>
            </a:extLst>
          </p:cNvPr>
          <p:cNvSpPr txBox="1"/>
          <p:nvPr/>
        </p:nvSpPr>
        <p:spPr>
          <a:xfrm>
            <a:off x="4235280" y="4827605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</a:rPr>
              <a:t>周期性与噪声</a:t>
            </a:r>
          </a:p>
        </p:txBody>
      </p:sp>
    </p:spTree>
    <p:extLst>
      <p:ext uri="{BB962C8B-B14F-4D97-AF65-F5344CB8AC3E}">
        <p14:creationId xmlns:p14="http://schemas.microsoft.com/office/powerpoint/2010/main" val="3708014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5030368" y="356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建模框架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8AF486-C084-1549-8488-7A6089F68B7B}"/>
              </a:ext>
            </a:extLst>
          </p:cNvPr>
          <p:cNvSpPr txBox="1"/>
          <p:nvPr/>
        </p:nvSpPr>
        <p:spPr>
          <a:xfrm>
            <a:off x="4630418" y="1869749"/>
            <a:ext cx="2929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传统时间序列模型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C678CD-862D-6746-A4CF-5F127548FE31}"/>
              </a:ext>
            </a:extLst>
          </p:cNvPr>
          <p:cNvSpPr txBox="1"/>
          <p:nvPr/>
        </p:nvSpPr>
        <p:spPr>
          <a:xfrm>
            <a:off x="5594625" y="2383871"/>
            <a:ext cx="110799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MA</a:t>
            </a:r>
          </a:p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Kalman</a:t>
            </a:r>
          </a:p>
          <a:p>
            <a:pPr algn="ctr"/>
            <a:r>
              <a:rPr kumimoji="1" lang="en-US" altLang="zh-CN" sz="2000" dirty="0">
                <a:solidFill>
                  <a:schemeClr val="bg1"/>
                </a:solidFill>
              </a:rPr>
              <a:t>FFT</a:t>
            </a:r>
          </a:p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衰减系数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algn="ctr"/>
            <a:r>
              <a:rPr kumimoji="1" lang="en-US" altLang="zh-CN" dirty="0">
                <a:solidFill>
                  <a:schemeClr val="bg1"/>
                </a:solidFill>
              </a:rPr>
              <a:t>Arima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51FBC9-ACAE-A64C-A671-1DABA4AAB112}"/>
              </a:ext>
            </a:extLst>
          </p:cNvPr>
          <p:cNvSpPr txBox="1"/>
          <p:nvPr/>
        </p:nvSpPr>
        <p:spPr>
          <a:xfrm>
            <a:off x="4630418" y="4169063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滑窗构造回归问题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B40A80-C98A-BB4E-92C6-1E5D4A4B8C26}"/>
              </a:ext>
            </a:extLst>
          </p:cNvPr>
          <p:cNvSpPr txBox="1"/>
          <p:nvPr/>
        </p:nvSpPr>
        <p:spPr>
          <a:xfrm>
            <a:off x="4630418" y="4846260"/>
            <a:ext cx="2903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3.</a:t>
            </a:r>
            <a:r>
              <a:rPr kumimoji="1" lang="zh-CN" altLang="en-US" sz="2400" dirty="0">
                <a:solidFill>
                  <a:schemeClr val="bg1"/>
                </a:solidFill>
              </a:rPr>
              <a:t>推演下的数学规则</a:t>
            </a:r>
          </a:p>
        </p:txBody>
      </p:sp>
    </p:spTree>
    <p:extLst>
      <p:ext uri="{BB962C8B-B14F-4D97-AF65-F5344CB8AC3E}">
        <p14:creationId xmlns:p14="http://schemas.microsoft.com/office/powerpoint/2010/main" val="15619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5030368" y="356814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额外信息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8AF486-C084-1549-8488-7A6089F68B7B}"/>
              </a:ext>
            </a:extLst>
          </p:cNvPr>
          <p:cNvSpPr txBox="1"/>
          <p:nvPr/>
        </p:nvSpPr>
        <p:spPr>
          <a:xfrm>
            <a:off x="5620273" y="2724647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宗教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B40A80-C98A-BB4E-92C6-1E5D4A4B8C26}"/>
              </a:ext>
            </a:extLst>
          </p:cNvPr>
          <p:cNvSpPr txBox="1"/>
          <p:nvPr/>
        </p:nvSpPr>
        <p:spPr>
          <a:xfrm>
            <a:off x="5641913" y="3795383"/>
            <a:ext cx="1056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天气</a:t>
            </a:r>
          </a:p>
        </p:txBody>
      </p:sp>
    </p:spTree>
    <p:extLst>
      <p:ext uri="{BB962C8B-B14F-4D97-AF65-F5344CB8AC3E}">
        <p14:creationId xmlns:p14="http://schemas.microsoft.com/office/powerpoint/2010/main" val="893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/>
        </p:nvPicPr>
        <p:blipFill rotWithShape="1">
          <a:blip r:embed="rId4" cstate="print">
            <a:alphaModFix amt="14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3436" b="43385"/>
          <a:stretch>
            <a:fillRect/>
          </a:stretch>
        </p:blipFill>
        <p:spPr>
          <a:xfrm>
            <a:off x="0" y="1111452"/>
            <a:ext cx="12192000" cy="1542196"/>
          </a:xfrm>
          <a:prstGeom prst="rect">
            <a:avLst/>
          </a:prstGeom>
          <a:blipFill dpi="0" rotWithShape="1">
            <a:blip r:embed="rId6">
              <a:alphaModFix amt="14000"/>
            </a:blip>
            <a:srcRect/>
            <a:tile tx="0" ty="0" sx="100000" sy="100000" flip="none" algn="tl"/>
          </a:blipFill>
        </p:spPr>
      </p:pic>
      <p:sp>
        <p:nvSpPr>
          <p:cNvPr id="32" name="矩形 31"/>
          <p:cNvSpPr/>
          <p:nvPr/>
        </p:nvSpPr>
        <p:spPr>
          <a:xfrm>
            <a:off x="1351129" y="1111452"/>
            <a:ext cx="3016155" cy="1542196"/>
          </a:xfrm>
          <a:prstGeom prst="rect">
            <a:avLst/>
          </a:prstGeom>
          <a:solidFill>
            <a:schemeClr val="tx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1463423" y="1598984"/>
            <a:ext cx="26135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744634" y="1537428"/>
            <a:ext cx="86207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数据探索性分析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5EFB5C-7C38-0C44-8AA4-31DC7F467A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284" y="2970189"/>
            <a:ext cx="3357917" cy="249100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429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8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5105C75-3F5F-1E4A-8CCF-25F87B5C69BD}"/>
              </a:ext>
            </a:extLst>
          </p:cNvPr>
          <p:cNvSpPr txBox="1"/>
          <p:nvPr/>
        </p:nvSpPr>
        <p:spPr>
          <a:xfrm>
            <a:off x="4260926" y="243039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</a:rPr>
              <a:t>数据探索性分析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C8AF486-C084-1549-8488-7A6089F68B7B}"/>
              </a:ext>
            </a:extLst>
          </p:cNvPr>
          <p:cNvSpPr txBox="1"/>
          <p:nvPr/>
        </p:nvSpPr>
        <p:spPr>
          <a:xfrm>
            <a:off x="3893837" y="2293530"/>
            <a:ext cx="4376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1.</a:t>
            </a:r>
            <a:r>
              <a:rPr kumimoji="1" lang="zh-CN" altLang="en-US" sz="2400" dirty="0">
                <a:solidFill>
                  <a:schemeClr val="bg1"/>
                </a:solidFill>
              </a:rPr>
              <a:t>取出现在了</a:t>
            </a:r>
            <a:r>
              <a:rPr kumimoji="1" lang="en-US" altLang="zh-CN" sz="2400" dirty="0">
                <a:solidFill>
                  <a:schemeClr val="bg1"/>
                </a:solidFill>
              </a:rPr>
              <a:t>example</a:t>
            </a:r>
            <a:r>
              <a:rPr kumimoji="1" lang="zh-CN" altLang="en-US" sz="2400" dirty="0">
                <a:solidFill>
                  <a:schemeClr val="bg1"/>
                </a:solidFill>
              </a:rPr>
              <a:t>中的商品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9C678CD-862D-6746-A4CF-5F127548FE31}"/>
              </a:ext>
            </a:extLst>
          </p:cNvPr>
          <p:cNvSpPr txBox="1"/>
          <p:nvPr/>
        </p:nvSpPr>
        <p:spPr>
          <a:xfrm>
            <a:off x="4555885" y="2970727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主要解决热启动问题</a:t>
            </a:r>
            <a:endParaRPr kumimoji="1" lang="en-US" altLang="zh-CN" dirty="0">
              <a:solidFill>
                <a:schemeClr val="bg1"/>
              </a:solidFill>
            </a:endParaRPr>
          </a:p>
          <a:p>
            <a:pPr algn="ctr"/>
            <a:r>
              <a:rPr kumimoji="1" lang="zh-CN" altLang="en-US" dirty="0">
                <a:solidFill>
                  <a:schemeClr val="bg1"/>
                </a:solidFill>
              </a:rPr>
              <a:t>冷启动问题需要用无监督方法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251FBC9-ACAE-A64C-A671-1DABA4AAB112}"/>
              </a:ext>
            </a:extLst>
          </p:cNvPr>
          <p:cNvSpPr txBox="1"/>
          <p:nvPr/>
        </p:nvSpPr>
        <p:spPr>
          <a:xfrm>
            <a:off x="4630418" y="4755919"/>
            <a:ext cx="2151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solidFill>
                  <a:schemeClr val="bg1"/>
                </a:solidFill>
              </a:rPr>
              <a:t>2.</a:t>
            </a:r>
            <a:r>
              <a:rPr kumimoji="1" lang="zh-CN" altLang="en-US" sz="2400" dirty="0">
                <a:solidFill>
                  <a:schemeClr val="bg1"/>
                </a:solidFill>
              </a:rPr>
              <a:t>发现了很多</a:t>
            </a:r>
            <a:r>
              <a:rPr kumimoji="1" lang="en-US" altLang="zh-CN" sz="2400" dirty="0">
                <a:solidFill>
                  <a:schemeClr val="bg1"/>
                </a:solidFill>
              </a:rPr>
              <a:t>0</a:t>
            </a:r>
            <a:endParaRPr kumimoji="1"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267E58B-ABEB-6543-B372-1D6940E56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402" y="3738132"/>
            <a:ext cx="8916537" cy="75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5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</Words>
  <Application>Microsoft Macintosh PowerPoint</Application>
  <PresentationFormat>宽屏</PresentationFormat>
  <Paragraphs>138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黑体</vt:lpstr>
      <vt:lpstr>宋体</vt:lpstr>
      <vt:lpstr>微软雅黑</vt:lpstr>
      <vt:lpstr>yuweij Medium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8</cp:revision>
  <dcterms:created xsi:type="dcterms:W3CDTF">2018-03-01T02:03:00Z</dcterms:created>
  <dcterms:modified xsi:type="dcterms:W3CDTF">2018-12-01T04:46:01Z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8</vt:lpwstr>
  </property>
</Properties>
</file>